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  <p:sldId id="273" r:id="rId19"/>
    <p:sldId id="274" r:id="rId20"/>
    <p:sldId id="275" r:id="rId21"/>
    <p:sldId id="276" r:id="rId22"/>
    <p:sldId id="284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0869352-B910-46DA-9535-5A50F4A3B5AA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1DCCBD6-F031-4084-A16C-95A8979C2D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69352-B910-46DA-9535-5A50F4A3B5AA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CCBD6-F031-4084-A16C-95A8979C2D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69352-B910-46DA-9535-5A50F4A3B5AA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CCBD6-F031-4084-A16C-95A8979C2D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0869352-B910-46DA-9535-5A50F4A3B5AA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CCBD6-F031-4084-A16C-95A8979C2D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0869352-B910-46DA-9535-5A50F4A3B5AA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1DCCBD6-F031-4084-A16C-95A8979C2D62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0869352-B910-46DA-9535-5A50F4A3B5AA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1DCCBD6-F031-4084-A16C-95A8979C2D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0869352-B910-46DA-9535-5A50F4A3B5AA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1DCCBD6-F031-4084-A16C-95A8979C2D6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69352-B910-46DA-9535-5A50F4A3B5AA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CCBD6-F031-4084-A16C-95A8979C2D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0869352-B910-46DA-9535-5A50F4A3B5AA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1DCCBD6-F031-4084-A16C-95A8979C2D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0869352-B910-46DA-9535-5A50F4A3B5AA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1DCCBD6-F031-4084-A16C-95A8979C2D6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0869352-B910-46DA-9535-5A50F4A3B5AA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1DCCBD6-F031-4084-A16C-95A8979C2D6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0869352-B910-46DA-9535-5A50F4A3B5AA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1DCCBD6-F031-4084-A16C-95A8979C2D6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Chapter 2: Intro to Multicellular Organisms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Levels of Organization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7919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Adaptation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Adaptations result in diversity through sexual reproduction. </a:t>
            </a:r>
          </a:p>
          <a:p>
            <a:pPr lvl="1"/>
            <a:r>
              <a:rPr lang="en-US" dirty="0" smtClean="0"/>
              <a:t>The DNA in the offspring is not the same as the DNA in the parent. </a:t>
            </a:r>
          </a:p>
        </p:txBody>
      </p:sp>
    </p:spTree>
    <p:extLst>
      <p:ext uri="{BB962C8B-B14F-4D97-AF65-F5344CB8AC3E}">
        <p14:creationId xmlns:p14="http://schemas.microsoft.com/office/powerpoint/2010/main" val="1054103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Review…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Meiosis produces gametes (1n/haploid) cells, containing only one copy of DNA. </a:t>
            </a:r>
          </a:p>
          <a:p>
            <a:endParaRPr lang="en-US" dirty="0"/>
          </a:p>
          <a:p>
            <a:r>
              <a:rPr lang="en-US" dirty="0" smtClean="0"/>
              <a:t>When male and female gametes are joined, fertilization occurs and the DNA from both parents are combined to form the new offspring. </a:t>
            </a:r>
          </a:p>
        </p:txBody>
      </p:sp>
    </p:spTree>
    <p:extLst>
      <p:ext uri="{BB962C8B-B14F-4D97-AF65-F5344CB8AC3E}">
        <p14:creationId xmlns:p14="http://schemas.microsoft.com/office/powerpoint/2010/main" val="3955683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Review…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multicellular organisms reproduce by sexual reproduction; some can reproduce asexually (one parent). </a:t>
            </a:r>
          </a:p>
          <a:p>
            <a:endParaRPr lang="en-US" dirty="0"/>
          </a:p>
          <a:p>
            <a:r>
              <a:rPr lang="en-US" b="1" dirty="0" smtClean="0"/>
              <a:t>Budding</a:t>
            </a:r>
            <a:r>
              <a:rPr lang="en-US" dirty="0" smtClean="0"/>
              <a:t>– second organism grows off parent; identical DNA. 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748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Chapter 2: Intro to Multicellular Organisms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Plants are Producers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2119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Sun’s Energy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Chemical energy</a:t>
            </a:r>
            <a:r>
              <a:rPr lang="en-US" dirty="0" smtClean="0"/>
              <a:t> is the form of energy that all organisms use to carry out life functions. </a:t>
            </a:r>
          </a:p>
          <a:p>
            <a:endParaRPr lang="en-US" b="1" dirty="0"/>
          </a:p>
          <a:p>
            <a:r>
              <a:rPr lang="en-US" dirty="0" smtClean="0"/>
              <a:t>Plants capture light energy and convert it into chemical energy through ---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7068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Photosynthesis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Plants take in water + CO2 + sun energy</a:t>
            </a:r>
          </a:p>
          <a:p>
            <a:endParaRPr lang="en-US" dirty="0"/>
          </a:p>
          <a:p>
            <a:r>
              <a:rPr lang="en-US" dirty="0" smtClean="0"/>
              <a:t>Turn it into glucose (sugar) and oxygen </a:t>
            </a:r>
          </a:p>
          <a:p>
            <a:endParaRPr lang="en-US" dirty="0"/>
          </a:p>
          <a:p>
            <a:r>
              <a:rPr lang="en-US" dirty="0" smtClean="0"/>
              <a:t>Mostly take place in the leaves, which are green because of…? </a:t>
            </a:r>
          </a:p>
          <a:p>
            <a:pPr lvl="1"/>
            <a:r>
              <a:rPr lang="en-US" dirty="0" smtClean="0"/>
              <a:t>Chloroplasts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358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Autotrophs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Plants are also called </a:t>
            </a:r>
            <a:r>
              <a:rPr lang="en-US" b="1" dirty="0" smtClean="0"/>
              <a:t>autotrophs</a:t>
            </a:r>
            <a:r>
              <a:rPr lang="en-US" dirty="0" smtClean="0"/>
              <a:t>, which means “self-feeder”. </a:t>
            </a:r>
          </a:p>
          <a:p>
            <a:endParaRPr lang="en-US" dirty="0"/>
          </a:p>
          <a:p>
            <a:r>
              <a:rPr lang="en-US" dirty="0" smtClean="0"/>
              <a:t>Algae and some bacteria/</a:t>
            </a:r>
            <a:r>
              <a:rPr lang="en-US" dirty="0" err="1" smtClean="0"/>
              <a:t>protists</a:t>
            </a:r>
            <a:r>
              <a:rPr lang="en-US" dirty="0" smtClean="0"/>
              <a:t> are also able to use photosynthesis. </a:t>
            </a:r>
            <a:endParaRPr lang="en-US" dirty="0"/>
          </a:p>
          <a:p>
            <a:pPr lvl="1"/>
            <a:r>
              <a:rPr lang="en-US" dirty="0" smtClean="0"/>
              <a:t>Plants are a different type of producer because they have specialized cells to story energy </a:t>
            </a:r>
            <a:r>
              <a:rPr lang="en-US" dirty="0" smtClean="0">
                <a:sym typeface="Wingdings" panose="05000000000000000000" pitchFamily="2" charset="2"/>
              </a:rPr>
              <a:t> excess energy is stored as </a:t>
            </a:r>
            <a:r>
              <a:rPr lang="en-US" b="1" dirty="0" smtClean="0">
                <a:sym typeface="Wingdings" panose="05000000000000000000" pitchFamily="2" charset="2"/>
              </a:rPr>
              <a:t>starch</a:t>
            </a:r>
            <a:r>
              <a:rPr lang="en-US" dirty="0" smtClean="0">
                <a:sym typeface="Wingdings" panose="05000000000000000000" pitchFamily="2" charset="2"/>
              </a:rPr>
              <a:t>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0089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Releasing Stored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plants need to release energy, the starch is broken down and </a:t>
            </a:r>
            <a:r>
              <a:rPr lang="en-US" b="1" dirty="0" smtClean="0"/>
              <a:t>cellular respiration</a:t>
            </a:r>
            <a:r>
              <a:rPr lang="en-US" dirty="0" smtClean="0"/>
              <a:t> occurs. </a:t>
            </a:r>
          </a:p>
          <a:p>
            <a:endParaRPr lang="en-US" dirty="0"/>
          </a:p>
          <a:p>
            <a:pPr marL="64008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8701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Adapting to Environments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Leaves, stems, and roots allow plants to live on land. </a:t>
            </a:r>
          </a:p>
          <a:p>
            <a:endParaRPr lang="en-US" dirty="0"/>
          </a:p>
          <a:p>
            <a:r>
              <a:rPr lang="en-US" dirty="0" smtClean="0"/>
              <a:t>Grass: deep roots, produce seeds quickly, and can grow in various areas. </a:t>
            </a:r>
          </a:p>
          <a:p>
            <a:endParaRPr lang="en-US" dirty="0" smtClean="0"/>
          </a:p>
          <a:p>
            <a:endParaRPr lang="en-US" dirty="0"/>
          </a:p>
          <a:p>
            <a:pPr marL="64008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6220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Adapting to Environments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Trees: cannot survive in harsh conditions, but different types of trees can survive in different areas. </a:t>
            </a:r>
          </a:p>
          <a:p>
            <a:endParaRPr lang="en-US" dirty="0"/>
          </a:p>
          <a:p>
            <a:pPr lvl="1"/>
            <a:r>
              <a:rPr lang="en-US" b="1" dirty="0" smtClean="0"/>
              <a:t>Coniferous</a:t>
            </a:r>
            <a:r>
              <a:rPr lang="en-US" dirty="0" smtClean="0"/>
              <a:t>: (pine) do better is cold climates; needle-shaped leaves stay green. </a:t>
            </a:r>
          </a:p>
          <a:p>
            <a:pPr lvl="1"/>
            <a:r>
              <a:rPr lang="en-US" b="1" dirty="0" smtClean="0"/>
              <a:t>Deciduous</a:t>
            </a:r>
            <a:r>
              <a:rPr lang="en-US" dirty="0" smtClean="0"/>
              <a:t>: (maple) need long growing season and loses leaves in cold temps. </a:t>
            </a:r>
            <a:endParaRPr lang="en-US" b="1" dirty="0" smtClean="0"/>
          </a:p>
          <a:p>
            <a:endParaRPr lang="en-US" dirty="0"/>
          </a:p>
          <a:p>
            <a:pPr marL="64008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078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Unicellular vs. Multicellular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single-celled, one cell performs ALL functions. </a:t>
            </a:r>
          </a:p>
          <a:p>
            <a:endParaRPr lang="en-US" dirty="0"/>
          </a:p>
          <a:p>
            <a:r>
              <a:rPr lang="en-US" dirty="0" smtClean="0"/>
              <a:t>In multi-cellular, different cells perform different functions. </a:t>
            </a:r>
          </a:p>
          <a:p>
            <a:pPr lvl="1"/>
            <a:r>
              <a:rPr lang="en-US" dirty="0" smtClean="0"/>
              <a:t>They are </a:t>
            </a:r>
            <a:r>
              <a:rPr lang="en-US" b="1" dirty="0" smtClean="0"/>
              <a:t>specialized</a:t>
            </a:r>
            <a:r>
              <a:rPr lang="en-US" dirty="0" smtClean="0"/>
              <a:t> to do specific jobs.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963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Adapting to Environments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Protection: some plants have adaptations that prevent them from being eaten. </a:t>
            </a:r>
          </a:p>
          <a:p>
            <a:pPr lvl="1"/>
            <a:r>
              <a:rPr lang="en-US" dirty="0" smtClean="0"/>
              <a:t>Mustard: odor</a:t>
            </a:r>
          </a:p>
          <a:p>
            <a:pPr lvl="1"/>
            <a:r>
              <a:rPr lang="en-US" dirty="0" smtClean="0"/>
              <a:t> Poison Ivy/Oak: harmful chemicals </a:t>
            </a:r>
          </a:p>
          <a:p>
            <a:pPr lvl="1"/>
            <a:r>
              <a:rPr lang="en-US" dirty="0" smtClean="0"/>
              <a:t>Nicotine: poison </a:t>
            </a:r>
          </a:p>
          <a:p>
            <a:endParaRPr lang="en-US" dirty="0"/>
          </a:p>
          <a:p>
            <a:pPr marL="64008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5622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Adapting to Environments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Specific Needs: </a:t>
            </a:r>
          </a:p>
          <a:p>
            <a:pPr lvl="1"/>
            <a:r>
              <a:rPr lang="en-US" dirty="0" smtClean="0"/>
              <a:t>Venus Fly Trap: leaves fold to capture insects; fluids given off by the leaves break down the body, and nutrients are given off to the plant. </a:t>
            </a:r>
          </a:p>
          <a:p>
            <a:endParaRPr lang="en-US" dirty="0"/>
          </a:p>
          <a:p>
            <a:pPr marL="64008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3193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Chapter 2: Intro to Multicellular Organisms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Plants Respond to their Environment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5450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Responding to Environments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Plants can respond to a </a:t>
            </a:r>
            <a:r>
              <a:rPr lang="en-US" b="1" dirty="0" smtClean="0"/>
              <a:t>stimulus:</a:t>
            </a:r>
            <a:r>
              <a:rPr lang="en-US" dirty="0" smtClean="0"/>
              <a:t> something that produces a response from an organism. </a:t>
            </a:r>
          </a:p>
          <a:p>
            <a:pPr lvl="1"/>
            <a:r>
              <a:rPr lang="en-US" dirty="0" smtClean="0"/>
              <a:t>Gravity, touch, and light</a:t>
            </a:r>
          </a:p>
          <a:p>
            <a:endParaRPr lang="en-US" dirty="0"/>
          </a:p>
          <a:p>
            <a:pPr marL="64008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5991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Responding to Gravity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Plants respond to gravity and have a sense of up and down. </a:t>
            </a:r>
          </a:p>
          <a:p>
            <a:endParaRPr lang="en-US" dirty="0"/>
          </a:p>
          <a:p>
            <a:pPr marL="64008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5672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Responding to Touch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plants have special stems called tendrils. </a:t>
            </a:r>
          </a:p>
          <a:p>
            <a:endParaRPr lang="en-US" dirty="0"/>
          </a:p>
          <a:p>
            <a:r>
              <a:rPr lang="en-US" dirty="0" smtClean="0"/>
              <a:t>These plants grow in close contact with another object to help raise it closer to the sunlight. </a:t>
            </a:r>
          </a:p>
          <a:p>
            <a:endParaRPr lang="en-US" dirty="0"/>
          </a:p>
          <a:p>
            <a:pPr marL="64008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607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Responding to Light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Stems and leaves grow toward light because they have a special </a:t>
            </a:r>
            <a:r>
              <a:rPr lang="en-US" b="1" dirty="0" smtClean="0"/>
              <a:t>hormone</a:t>
            </a:r>
            <a:r>
              <a:rPr lang="en-US" dirty="0" smtClean="0"/>
              <a:t>: chemical substance that is produced in one part of the organism and creates a reaction. </a:t>
            </a:r>
          </a:p>
          <a:p>
            <a:endParaRPr lang="en-US" dirty="0"/>
          </a:p>
          <a:p>
            <a:r>
              <a:rPr lang="en-US" b="1" dirty="0" smtClean="0"/>
              <a:t>Auxin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pPr marL="64008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1679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Responding to Light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1: sunlight stimulates production of auxins at the tip of the stem. </a:t>
            </a:r>
          </a:p>
          <a:p>
            <a:endParaRPr lang="en-US" dirty="0"/>
          </a:p>
          <a:p>
            <a:r>
              <a:rPr lang="en-US" dirty="0" smtClean="0"/>
              <a:t>Step 2: auxin moves to cells on dark side.</a:t>
            </a:r>
          </a:p>
          <a:p>
            <a:endParaRPr lang="en-US" dirty="0"/>
          </a:p>
          <a:p>
            <a:r>
              <a:rPr lang="en-US" dirty="0" smtClean="0"/>
              <a:t>Step 3: cells with auxin grow longer cells, causing them to bend to light. </a:t>
            </a:r>
            <a:endParaRPr lang="en-US" dirty="0"/>
          </a:p>
          <a:p>
            <a:pPr marL="64008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9539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Responding to Seasonal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Shorter daylight (fall/winter) means less time to capture sunlight. </a:t>
            </a:r>
          </a:p>
          <a:p>
            <a:endParaRPr lang="en-US" dirty="0"/>
          </a:p>
          <a:p>
            <a:r>
              <a:rPr lang="en-US" dirty="0" smtClean="0"/>
              <a:t>Many plants go into </a:t>
            </a:r>
            <a:r>
              <a:rPr lang="en-US" b="1" dirty="0" smtClean="0"/>
              <a:t>dormancy</a:t>
            </a:r>
            <a:r>
              <a:rPr lang="en-US" dirty="0" smtClean="0"/>
              <a:t>, causing them to temporarily stop growing. </a:t>
            </a:r>
          </a:p>
          <a:p>
            <a:endParaRPr lang="en-US" dirty="0"/>
          </a:p>
          <a:p>
            <a:r>
              <a:rPr lang="en-US" dirty="0" smtClean="0"/>
              <a:t>Trees and other plants can survive the winter, and grow leaves back. Other plants must be replanted every year. </a:t>
            </a:r>
            <a:endParaRPr lang="en-US" dirty="0"/>
          </a:p>
          <a:p>
            <a:pPr marL="64008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0184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Responding to Seasonal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Seasons can also affect reproduction: </a:t>
            </a:r>
            <a:r>
              <a:rPr lang="en-US" b="1" dirty="0" smtClean="0"/>
              <a:t>short day plants</a:t>
            </a:r>
            <a:r>
              <a:rPr lang="en-US" dirty="0" smtClean="0"/>
              <a:t> vs. </a:t>
            </a:r>
            <a:r>
              <a:rPr lang="en-US" b="1" dirty="0" smtClean="0"/>
              <a:t>long day plants</a:t>
            </a:r>
            <a:r>
              <a:rPr lang="en-US" dirty="0" smtClean="0"/>
              <a:t>. </a:t>
            </a:r>
            <a:endParaRPr lang="en-US" dirty="0"/>
          </a:p>
          <a:p>
            <a:pPr marL="64008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5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Multicellular Kingdoms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Almost all multi-cellular organisms belong to the plant, fungi, and animal kingdoms.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087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Chapter 2: Intro to Multicellular Organisms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Animals are Consumers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1642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Consumers &amp; Heterotrophs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Animals are </a:t>
            </a:r>
            <a:r>
              <a:rPr lang="en-US" b="1" dirty="0" smtClean="0"/>
              <a:t>consumers</a:t>
            </a:r>
            <a:r>
              <a:rPr lang="en-US" dirty="0" smtClean="0"/>
              <a:t>: organisms that need to get energy from another organism. </a:t>
            </a:r>
          </a:p>
          <a:p>
            <a:endParaRPr lang="en-US" dirty="0" smtClean="0"/>
          </a:p>
          <a:p>
            <a:r>
              <a:rPr lang="en-US" b="1" dirty="0" smtClean="0"/>
              <a:t>Heterotrophs</a:t>
            </a:r>
            <a:r>
              <a:rPr lang="en-US" dirty="0" smtClean="0"/>
              <a:t>: organisms that feed on other organisms. 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15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Obtaining Food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Simple feeding:</a:t>
            </a:r>
            <a:r>
              <a:rPr lang="en-US" dirty="0" smtClean="0"/>
              <a:t> filtering food from environment. </a:t>
            </a:r>
            <a:endParaRPr lang="en-US" b="1" dirty="0" smtClean="0"/>
          </a:p>
          <a:p>
            <a:endParaRPr lang="en-US" dirty="0" smtClean="0"/>
          </a:p>
          <a:p>
            <a:r>
              <a:rPr lang="en-US" b="1" dirty="0" smtClean="0"/>
              <a:t>Complex feeding</a:t>
            </a:r>
            <a:r>
              <a:rPr lang="en-US" dirty="0" smtClean="0"/>
              <a:t>: searching for food and/or capturing food. 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688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Consumers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Herbivores: </a:t>
            </a:r>
            <a:r>
              <a:rPr lang="en-US" dirty="0" smtClean="0"/>
              <a:t>plants/algae</a:t>
            </a:r>
          </a:p>
          <a:p>
            <a:endParaRPr lang="en-US" b="1" dirty="0"/>
          </a:p>
          <a:p>
            <a:r>
              <a:rPr lang="en-US" b="1" dirty="0" smtClean="0"/>
              <a:t>Carnivores: </a:t>
            </a:r>
            <a:r>
              <a:rPr lang="en-US" dirty="0" smtClean="0"/>
              <a:t>other animals </a:t>
            </a:r>
            <a:endParaRPr lang="en-US" b="1" dirty="0" smtClean="0"/>
          </a:p>
          <a:p>
            <a:endParaRPr lang="en-US" dirty="0" smtClean="0"/>
          </a:p>
          <a:p>
            <a:r>
              <a:rPr lang="en-US" b="1" dirty="0" smtClean="0"/>
              <a:t>Omnivores</a:t>
            </a:r>
            <a:r>
              <a:rPr lang="en-US" dirty="0" smtClean="0"/>
              <a:t>: plants and animals 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968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Processing Food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Digestion is the process that animals use to break down food. </a:t>
            </a:r>
          </a:p>
          <a:p>
            <a:endParaRPr lang="en-US" dirty="0"/>
          </a:p>
          <a:p>
            <a:r>
              <a:rPr lang="en-US" dirty="0"/>
              <a:t>Digestion uses physical and chemical activity.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163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Processing Food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animals, like </a:t>
            </a:r>
            <a:r>
              <a:rPr lang="en-US" b="1" dirty="0"/>
              <a:t>sponges</a:t>
            </a:r>
            <a:r>
              <a:rPr lang="en-US" dirty="0"/>
              <a:t>, can take in food particles directly into their cells. </a:t>
            </a:r>
          </a:p>
          <a:p>
            <a:endParaRPr lang="en-US" dirty="0"/>
          </a:p>
          <a:p>
            <a:r>
              <a:rPr lang="en-US" b="1" dirty="0"/>
              <a:t>Jellyfish</a:t>
            </a:r>
            <a:r>
              <a:rPr lang="en-US" dirty="0"/>
              <a:t> have a single opening in their bodies to take in food and expel wastes. </a:t>
            </a:r>
            <a:endParaRPr lang="en-US" b="1" dirty="0"/>
          </a:p>
          <a:p>
            <a:endParaRPr lang="en-US" dirty="0" smtClean="0"/>
          </a:p>
          <a:p>
            <a:r>
              <a:rPr lang="en-US" dirty="0" smtClean="0"/>
              <a:t>Most animals have a tube-like syste</a:t>
            </a:r>
            <a:r>
              <a:rPr lang="en-US" dirty="0"/>
              <a:t>m</a:t>
            </a:r>
            <a:r>
              <a:rPr lang="en-US" dirty="0" smtClean="0"/>
              <a:t>- mouth at one end, waste released at the other end.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965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Releasing and Storing Energy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Animals obtain energy through cellular respiration. </a:t>
            </a:r>
          </a:p>
          <a:p>
            <a:endParaRPr lang="en-US" dirty="0"/>
          </a:p>
          <a:p>
            <a:r>
              <a:rPr lang="en-US" dirty="0" smtClean="0"/>
              <a:t>Most animals take in water through their digestive system. </a:t>
            </a:r>
          </a:p>
          <a:p>
            <a:endParaRPr lang="en-US" dirty="0"/>
          </a:p>
          <a:p>
            <a:r>
              <a:rPr lang="en-US" dirty="0" smtClean="0"/>
              <a:t>The oxygen needed for cell. resp. is brought into the body in different ways.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56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Bringing in Oxygen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Insects: spiracles – tiny openings in body</a:t>
            </a:r>
          </a:p>
          <a:p>
            <a:endParaRPr lang="en-US" dirty="0"/>
          </a:p>
          <a:p>
            <a:r>
              <a:rPr lang="en-US" dirty="0" smtClean="0"/>
              <a:t>Fish: gills – oxygen in water</a:t>
            </a:r>
          </a:p>
          <a:p>
            <a:endParaRPr lang="en-US" dirty="0"/>
          </a:p>
          <a:p>
            <a:r>
              <a:rPr lang="en-US" dirty="0" smtClean="0"/>
              <a:t>Others, like humans, take in oxygen through the lungs.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531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Interacting with the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most animals, muscle and skeletal systems provide movement and support. </a:t>
            </a:r>
          </a:p>
          <a:p>
            <a:endParaRPr lang="en-US" dirty="0"/>
          </a:p>
          <a:p>
            <a:r>
              <a:rPr lang="en-US" dirty="0" smtClean="0"/>
              <a:t>Nervous systems allow animals to sense and respond to stimuli. </a:t>
            </a:r>
          </a:p>
          <a:p>
            <a:pPr lvl="1"/>
            <a:r>
              <a:rPr lang="en-US" dirty="0" smtClean="0"/>
              <a:t>Light, sounds, odors, temp, hunger, thirst, etc.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443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Behavior</a:t>
            </a:r>
            <a:r>
              <a:rPr lang="en-US" dirty="0" smtClean="0"/>
              <a:t>: any observable response to a stimulus. </a:t>
            </a:r>
          </a:p>
          <a:p>
            <a:endParaRPr lang="en-US" b="1" dirty="0"/>
          </a:p>
          <a:p>
            <a:r>
              <a:rPr lang="en-US" dirty="0" smtClean="0"/>
              <a:t>Some behaviors are inherited (spiders spinning a web), and others are learned.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540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Levels of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Begins with the </a:t>
            </a:r>
            <a:r>
              <a:rPr lang="en-US" b="1" dirty="0" smtClean="0"/>
              <a:t>cell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dirty="0" smtClean="0"/>
              <a:t>Cells that perform the same job join together to form </a:t>
            </a:r>
            <a:r>
              <a:rPr lang="en-US" b="1" dirty="0" smtClean="0"/>
              <a:t>tissue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dirty="0" smtClean="0"/>
              <a:t>The tissues join together to make an </a:t>
            </a:r>
            <a:r>
              <a:rPr lang="en-US" b="1" dirty="0" smtClean="0"/>
              <a:t>organ, </a:t>
            </a:r>
            <a:r>
              <a:rPr lang="en-US" dirty="0" smtClean="0"/>
              <a:t>and organs that work together form an </a:t>
            </a:r>
            <a:r>
              <a:rPr lang="en-US" b="1" dirty="0" smtClean="0"/>
              <a:t>organ system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68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Often meet basic needs – food, water, shelter.  </a:t>
            </a:r>
          </a:p>
          <a:p>
            <a:endParaRPr lang="en-US" dirty="0" smtClean="0"/>
          </a:p>
          <a:p>
            <a:r>
              <a:rPr lang="en-US" dirty="0" smtClean="0"/>
              <a:t>Respond to </a:t>
            </a:r>
            <a:r>
              <a:rPr lang="en-US" smtClean="0"/>
              <a:t>environment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897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Animals of the Same Species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Social behaviors </a:t>
            </a:r>
          </a:p>
          <a:p>
            <a:endParaRPr lang="en-US" dirty="0"/>
          </a:p>
          <a:p>
            <a:r>
              <a:rPr lang="en-US" dirty="0" smtClean="0"/>
              <a:t>Parents and offspring </a:t>
            </a:r>
          </a:p>
          <a:p>
            <a:endParaRPr lang="en-US" dirty="0"/>
          </a:p>
          <a:p>
            <a:r>
              <a:rPr lang="en-US" dirty="0" smtClean="0"/>
              <a:t>Behaviors for attracting mate </a:t>
            </a:r>
          </a:p>
          <a:p>
            <a:endParaRPr lang="en-US" dirty="0"/>
          </a:p>
          <a:p>
            <a:r>
              <a:rPr lang="en-US" dirty="0" smtClean="0"/>
              <a:t>Working together or being competitive </a:t>
            </a:r>
          </a:p>
          <a:p>
            <a:pPr lvl="1"/>
            <a:r>
              <a:rPr lang="en-US" dirty="0" smtClean="0"/>
              <a:t>Hunting in packs/competing for space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586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Animals of the Different Species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Competition: The search for food. </a:t>
            </a:r>
          </a:p>
          <a:p>
            <a:r>
              <a:rPr lang="en-US" b="1" dirty="0" smtClean="0"/>
              <a:t>Predator</a:t>
            </a:r>
            <a:r>
              <a:rPr lang="en-US" dirty="0" smtClean="0"/>
              <a:t>: animal that hunts other animals.</a:t>
            </a:r>
          </a:p>
          <a:p>
            <a:pPr lvl="1"/>
            <a:r>
              <a:rPr lang="en-US" dirty="0" smtClean="0"/>
              <a:t>Running fast, hunting abilities </a:t>
            </a:r>
          </a:p>
          <a:p>
            <a:r>
              <a:rPr lang="en-US" b="1" dirty="0" smtClean="0"/>
              <a:t>Prey</a:t>
            </a:r>
            <a:r>
              <a:rPr lang="en-US" dirty="0" smtClean="0"/>
              <a:t>: animal that is being hunted. </a:t>
            </a:r>
            <a:endParaRPr lang="en-US" dirty="0"/>
          </a:p>
          <a:p>
            <a:pPr lvl="1"/>
            <a:r>
              <a:rPr lang="en-US" dirty="0" smtClean="0"/>
              <a:t>Escaping predators, hiding, running in packs.</a:t>
            </a:r>
          </a:p>
          <a:p>
            <a:pPr lvl="1"/>
            <a:endParaRPr lang="en-US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11116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Animals of the Different Species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Cooperation: tickbirds remove ticks from the skin of an impala. </a:t>
            </a:r>
          </a:p>
          <a:p>
            <a:endParaRPr lang="en-US" dirty="0"/>
          </a:p>
          <a:p>
            <a:r>
              <a:rPr lang="en-US" dirty="0" smtClean="0"/>
              <a:t>This is symbiosis – it benefits both animals. </a:t>
            </a:r>
          </a:p>
          <a:p>
            <a:pPr lvl="1"/>
            <a:endParaRPr lang="en-US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58710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Seasonal Changes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Migration</a:t>
            </a:r>
            <a:r>
              <a:rPr lang="en-US" dirty="0" smtClean="0"/>
              <a:t>: the movement of animals to a different region in response to environment.</a:t>
            </a:r>
          </a:p>
          <a:p>
            <a:pPr lvl="1"/>
            <a:r>
              <a:rPr lang="en-US" dirty="0" smtClean="0"/>
              <a:t>Monarch butterflies, birds </a:t>
            </a:r>
          </a:p>
          <a:p>
            <a:endParaRPr lang="en-US" b="1" dirty="0"/>
          </a:p>
          <a:p>
            <a:r>
              <a:rPr lang="en-US" b="1" dirty="0" smtClean="0"/>
              <a:t>Hibernation</a:t>
            </a:r>
            <a:r>
              <a:rPr lang="en-US" dirty="0" smtClean="0"/>
              <a:t>: sleeplike state that lasts for an extended time period.</a:t>
            </a:r>
          </a:p>
          <a:p>
            <a:pPr lvl="1"/>
            <a:r>
              <a:rPr lang="en-US" dirty="0" smtClean="0"/>
              <a:t>Frogs, turtles, fish, insects, etc. </a:t>
            </a:r>
            <a:endParaRPr lang="en-US" b="1" dirty="0" smtClean="0"/>
          </a:p>
          <a:p>
            <a:pPr lvl="1"/>
            <a:endParaRPr lang="en-US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07296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Chapter 2: Intro to Multicellular Organisms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Fungi are Decomposers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0369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Decomposers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r>
              <a:rPr lang="en-US" dirty="0" smtClean="0"/>
              <a:t>Break down the complex carbon compounds that are part of living matter. </a:t>
            </a:r>
          </a:p>
          <a:p>
            <a:endParaRPr lang="en-US" dirty="0"/>
          </a:p>
          <a:p>
            <a:r>
              <a:rPr lang="en-US" dirty="0" smtClean="0"/>
              <a:t>They are heterotrophs. </a:t>
            </a:r>
          </a:p>
          <a:p>
            <a:endParaRPr lang="en-US" dirty="0"/>
          </a:p>
          <a:p>
            <a:r>
              <a:rPr lang="en-US" dirty="0" smtClean="0"/>
              <a:t>Decompose bodies of plants/animals, fallen leaves, shed skin, and animal droppings. </a:t>
            </a:r>
          </a:p>
          <a:p>
            <a:pPr lvl="1"/>
            <a:endParaRPr lang="en-US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74441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Characteristics of Fungi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r>
              <a:rPr lang="en-US" dirty="0" smtClean="0"/>
              <a:t>Most multicellular (except yeast)</a:t>
            </a:r>
          </a:p>
          <a:p>
            <a:endParaRPr lang="en-US" dirty="0"/>
          </a:p>
          <a:p>
            <a:r>
              <a:rPr lang="en-US" dirty="0" smtClean="0"/>
              <a:t>Nucleus and thick cell wall </a:t>
            </a:r>
          </a:p>
          <a:p>
            <a:endParaRPr lang="en-US" dirty="0"/>
          </a:p>
          <a:p>
            <a:r>
              <a:rPr lang="en-US" dirty="0" smtClean="0"/>
              <a:t>No specialization </a:t>
            </a:r>
          </a:p>
          <a:p>
            <a:endParaRPr lang="en-US" dirty="0"/>
          </a:p>
          <a:p>
            <a:r>
              <a:rPr lang="en-US" dirty="0" smtClean="0"/>
              <a:t>Has reproductive body and network of cells called a </a:t>
            </a:r>
            <a:r>
              <a:rPr lang="en-US" b="1" dirty="0" smtClean="0"/>
              <a:t>hyphae. 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97794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Hyphae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r>
              <a:rPr lang="en-US" dirty="0" smtClean="0"/>
              <a:t>A mass of hyphae is called a </a:t>
            </a:r>
            <a:r>
              <a:rPr lang="en-US" b="1" dirty="0" smtClean="0"/>
              <a:t>mycelium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dirty="0" smtClean="0"/>
              <a:t>Hyphae – just one cell thick. </a:t>
            </a:r>
          </a:p>
          <a:p>
            <a:endParaRPr lang="en-US" dirty="0"/>
          </a:p>
          <a:p>
            <a:r>
              <a:rPr lang="en-US" dirty="0" smtClean="0"/>
              <a:t>Cells release chemicals to break down materials around them. </a:t>
            </a:r>
          </a:p>
          <a:p>
            <a:pPr lvl="1"/>
            <a:endParaRPr lang="en-US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36577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Sexual Reproduction of Fungi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r>
              <a:rPr lang="en-US" dirty="0" smtClean="0"/>
              <a:t>A spore is a single reproductive cell that can grow into a new organism. </a:t>
            </a:r>
          </a:p>
          <a:p>
            <a:endParaRPr lang="en-US" dirty="0"/>
          </a:p>
          <a:p>
            <a:r>
              <a:rPr lang="en-US" dirty="0" smtClean="0"/>
              <a:t>A single mushroom can make a billion spores, which are spread through the air by wind. </a:t>
            </a:r>
          </a:p>
          <a:p>
            <a:pPr lvl="1"/>
            <a:endParaRPr lang="en-US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20835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Organ Systems lead to Organisms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organ systems have specific purposes in an organism. </a:t>
            </a:r>
          </a:p>
          <a:p>
            <a:pPr lvl="1"/>
            <a:r>
              <a:rPr lang="en-US" b="1" dirty="0" smtClean="0"/>
              <a:t>Nervous:</a:t>
            </a:r>
            <a:r>
              <a:rPr lang="en-US" dirty="0" smtClean="0"/>
              <a:t> respond to environment</a:t>
            </a:r>
          </a:p>
          <a:p>
            <a:pPr lvl="1"/>
            <a:r>
              <a:rPr lang="en-US" b="1" dirty="0" smtClean="0"/>
              <a:t>Muscular: </a:t>
            </a:r>
            <a:r>
              <a:rPr lang="en-US" dirty="0" smtClean="0"/>
              <a:t>movement and heat</a:t>
            </a:r>
          </a:p>
          <a:p>
            <a:pPr lvl="1"/>
            <a:r>
              <a:rPr lang="en-US" b="1" dirty="0" smtClean="0"/>
              <a:t>Respiratory:</a:t>
            </a:r>
            <a:r>
              <a:rPr lang="en-US" dirty="0" smtClean="0"/>
              <a:t> inhale O2 and exhale CO2</a:t>
            </a:r>
          </a:p>
          <a:p>
            <a:pPr lvl="1"/>
            <a:r>
              <a:rPr lang="en-US" b="1" dirty="0" smtClean="0"/>
              <a:t>Circulatory</a:t>
            </a:r>
            <a:r>
              <a:rPr lang="en-US" dirty="0" smtClean="0"/>
              <a:t>: delivers O2 in blood and remove CO2 in blood</a:t>
            </a:r>
          </a:p>
          <a:p>
            <a:pPr lvl="1"/>
            <a:r>
              <a:rPr lang="en-US" b="1" dirty="0" smtClean="0"/>
              <a:t>Digestive:</a:t>
            </a:r>
            <a:r>
              <a:rPr lang="en-US" dirty="0" smtClean="0"/>
              <a:t> breaks down food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07764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Asexual Reproduction of Fungi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r>
              <a:rPr lang="en-US" dirty="0" smtClean="0"/>
              <a:t>Hyphae can break and new mycelium can form – like budding. </a:t>
            </a:r>
          </a:p>
          <a:p>
            <a:endParaRPr lang="en-US" dirty="0"/>
          </a:p>
          <a:p>
            <a:r>
              <a:rPr lang="en-US" dirty="0" smtClean="0"/>
              <a:t>Yeast can have a simple cell division or budding. </a:t>
            </a:r>
          </a:p>
          <a:p>
            <a:pPr lvl="1"/>
            <a:endParaRPr lang="en-US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14318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Mushrooms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r>
              <a:rPr lang="en-US" dirty="0" smtClean="0"/>
              <a:t>A single mushroom is a part of a much larger mycelium. </a:t>
            </a:r>
          </a:p>
          <a:p>
            <a:endParaRPr lang="en-US" dirty="0"/>
          </a:p>
          <a:p>
            <a:r>
              <a:rPr lang="en-US" dirty="0" smtClean="0"/>
              <a:t>Some are edible, some are poisonous (toadstool). </a:t>
            </a:r>
          </a:p>
          <a:p>
            <a:endParaRPr lang="en-US" dirty="0"/>
          </a:p>
          <a:p>
            <a:r>
              <a:rPr lang="en-US" dirty="0" smtClean="0"/>
              <a:t>The cap produces spores; the cap and stalk are filled with hyphae. </a:t>
            </a:r>
          </a:p>
          <a:p>
            <a:pPr lvl="1"/>
            <a:endParaRPr lang="en-US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34360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Molds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572000"/>
          </a:xfrm>
        </p:spPr>
        <p:txBody>
          <a:bodyPr/>
          <a:lstStyle/>
          <a:p>
            <a:r>
              <a:rPr lang="en-US" dirty="0" smtClean="0"/>
              <a:t>Mold that we commonly see is the spore-producing part of fungus. </a:t>
            </a:r>
          </a:p>
          <a:p>
            <a:endParaRPr lang="en-US" dirty="0"/>
          </a:p>
          <a:p>
            <a:r>
              <a:rPr lang="en-US" dirty="0" smtClean="0"/>
              <a:t>Hyphae grow into the food. </a:t>
            </a:r>
          </a:p>
          <a:p>
            <a:endParaRPr lang="en-US" dirty="0"/>
          </a:p>
          <a:p>
            <a:r>
              <a:rPr lang="en-US" dirty="0" smtClean="0"/>
              <a:t>Used to make cheese (</a:t>
            </a:r>
            <a:r>
              <a:rPr lang="en-US" i="1" dirty="0" err="1" smtClean="0"/>
              <a:t>Penicillium</a:t>
            </a:r>
            <a:r>
              <a:rPr lang="en-US" i="1" dirty="0" smtClean="0"/>
              <a:t>)</a:t>
            </a:r>
            <a:r>
              <a:rPr lang="en-US" b="1" i="1" dirty="0" smtClean="0"/>
              <a:t> </a:t>
            </a:r>
            <a:r>
              <a:rPr lang="en-US" dirty="0" smtClean="0"/>
              <a:t>and soy sauce (</a:t>
            </a:r>
            <a:r>
              <a:rPr lang="en-US" i="1" dirty="0" err="1" smtClean="0"/>
              <a:t>Aspergillus</a:t>
            </a:r>
            <a:r>
              <a:rPr lang="en-US" i="1" dirty="0" smtClean="0"/>
              <a:t>). 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07853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Molds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572000"/>
          </a:xfrm>
        </p:spPr>
        <p:txBody>
          <a:bodyPr/>
          <a:lstStyle/>
          <a:p>
            <a:r>
              <a:rPr lang="en-US" dirty="0" smtClean="0"/>
              <a:t>Can cause disease (athlete’s foot). </a:t>
            </a:r>
          </a:p>
          <a:p>
            <a:endParaRPr lang="en-US" dirty="0"/>
          </a:p>
          <a:p>
            <a:r>
              <a:rPr lang="en-US" dirty="0" smtClean="0"/>
              <a:t>Can treat disease (Penicillin).</a:t>
            </a:r>
          </a:p>
          <a:p>
            <a:endParaRPr lang="en-US" dirty="0"/>
          </a:p>
          <a:p>
            <a:r>
              <a:rPr lang="en-US" dirty="0" smtClean="0"/>
              <a:t>Reproduce with spores, mostly through the moving air. </a:t>
            </a:r>
          </a:p>
          <a:p>
            <a:pPr lvl="1"/>
            <a:r>
              <a:rPr lang="en-US" i="1" dirty="0" err="1" smtClean="0"/>
              <a:t>Pilobolus</a:t>
            </a:r>
            <a:r>
              <a:rPr lang="en-US" b="1" i="1" dirty="0" smtClean="0"/>
              <a:t> </a:t>
            </a:r>
            <a:r>
              <a:rPr lang="en-US" dirty="0" smtClean="0"/>
              <a:t>shoots a spore-containing cap up to two meter away because of pressure. </a:t>
            </a:r>
            <a:endParaRPr lang="en-US" i="1" dirty="0" smtClean="0"/>
          </a:p>
          <a:p>
            <a:pPr lvl="1"/>
            <a:endParaRPr lang="en-US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60202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Yeasts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572000"/>
          </a:xfrm>
        </p:spPr>
        <p:txBody>
          <a:bodyPr/>
          <a:lstStyle/>
          <a:p>
            <a:r>
              <a:rPr lang="en-US" dirty="0" smtClean="0"/>
              <a:t>Single-celled </a:t>
            </a:r>
          </a:p>
          <a:p>
            <a:endParaRPr lang="en-US" i="1" dirty="0"/>
          </a:p>
          <a:p>
            <a:r>
              <a:rPr lang="en-US" dirty="0" smtClean="0"/>
              <a:t>Moist environments and surfaces</a:t>
            </a:r>
          </a:p>
          <a:p>
            <a:endParaRPr lang="en-US" dirty="0"/>
          </a:p>
          <a:p>
            <a:r>
              <a:rPr lang="en-US" dirty="0" smtClean="0"/>
              <a:t>Some grow on human skin, which can cause disease. </a:t>
            </a:r>
          </a:p>
          <a:p>
            <a:endParaRPr lang="en-US" dirty="0"/>
          </a:p>
          <a:p>
            <a:r>
              <a:rPr lang="en-US" smtClean="0"/>
              <a:t>Makes bread rise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02696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Helpful Bacteria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572000"/>
          </a:xfrm>
        </p:spPr>
        <p:txBody>
          <a:bodyPr/>
          <a:lstStyle/>
          <a:p>
            <a:r>
              <a:rPr lang="en-US" dirty="0" smtClean="0"/>
              <a:t>The main decomposers on Earth. </a:t>
            </a:r>
          </a:p>
          <a:p>
            <a:endParaRPr lang="en-US" dirty="0" smtClean="0"/>
          </a:p>
          <a:p>
            <a:r>
              <a:rPr lang="en-US" dirty="0" smtClean="0"/>
              <a:t>releasing nutrients of decaying materials into the soil. </a:t>
            </a:r>
          </a:p>
          <a:p>
            <a:endParaRPr lang="en-US" dirty="0" smtClean="0"/>
          </a:p>
          <a:p>
            <a:r>
              <a:rPr lang="en-US" dirty="0" smtClean="0"/>
              <a:t>This helps the plant that the hyphae is surrounding. 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57567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Lichen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572000"/>
          </a:xfrm>
        </p:spPr>
        <p:txBody>
          <a:bodyPr/>
          <a:lstStyle/>
          <a:p>
            <a:r>
              <a:rPr lang="en-US" dirty="0" smtClean="0"/>
              <a:t>Single-celled algae </a:t>
            </a:r>
          </a:p>
          <a:p>
            <a:endParaRPr lang="en-US" dirty="0"/>
          </a:p>
          <a:p>
            <a:r>
              <a:rPr lang="en-US" dirty="0" smtClean="0"/>
              <a:t>Can live just about anywhere 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5453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Harmful Bacteria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572000"/>
          </a:xfrm>
        </p:spPr>
        <p:txBody>
          <a:bodyPr/>
          <a:lstStyle/>
          <a:p>
            <a:r>
              <a:rPr lang="en-US" dirty="0" smtClean="0"/>
              <a:t>Many produce toxins – harmful chemicals </a:t>
            </a:r>
          </a:p>
          <a:p>
            <a:endParaRPr lang="en-US" dirty="0"/>
          </a:p>
          <a:p>
            <a:r>
              <a:rPr lang="en-US" dirty="0" smtClean="0"/>
              <a:t>The potato famine in Ireland. </a:t>
            </a:r>
          </a:p>
          <a:p>
            <a:endParaRPr lang="en-US" dirty="0"/>
          </a:p>
          <a:p>
            <a:r>
              <a:rPr lang="en-US" dirty="0" smtClean="0"/>
              <a:t>Some fungus is used for medicines – penicillin. </a:t>
            </a:r>
          </a:p>
          <a:p>
            <a:pPr lvl="1"/>
            <a:r>
              <a:rPr lang="en-US" dirty="0" smtClean="0"/>
              <a:t>Prevents bacteria from </a:t>
            </a:r>
            <a:r>
              <a:rPr lang="en-US" smtClean="0"/>
              <a:t>reproducing successfully. 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07970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Chapter 2: Intro to Multicellular Organisms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Adaptations and Reproduction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5334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Adaptation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b="1" dirty="0" smtClean="0"/>
              <a:t>adaptation</a:t>
            </a:r>
            <a:r>
              <a:rPr lang="en-US" dirty="0" smtClean="0"/>
              <a:t> is any inherited characteristic that increases the change of an organism’s survival and reproduction. </a:t>
            </a:r>
          </a:p>
          <a:p>
            <a:pPr lvl="1"/>
            <a:r>
              <a:rPr lang="en-US" dirty="0" smtClean="0"/>
              <a:t>Getting energy </a:t>
            </a:r>
          </a:p>
          <a:p>
            <a:pPr lvl="1"/>
            <a:r>
              <a:rPr lang="en-US" dirty="0" smtClean="0"/>
              <a:t>Shape/structure of body</a:t>
            </a:r>
          </a:p>
          <a:p>
            <a:pPr lvl="1"/>
            <a:r>
              <a:rPr lang="en-US" dirty="0" smtClean="0"/>
              <a:t>Behavior </a:t>
            </a:r>
          </a:p>
        </p:txBody>
      </p:sp>
    </p:spTree>
    <p:extLst>
      <p:ext uri="{BB962C8B-B14F-4D97-AF65-F5344CB8AC3E}">
        <p14:creationId xmlns:p14="http://schemas.microsoft.com/office/powerpoint/2010/main" val="2997779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Adaptation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an organism reproduces an offspring with a unique trait, it is considered an adaptation if it is helpful/advantageous.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933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Adaptation Examples - Fox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Fennec fox</a:t>
            </a:r>
            <a:r>
              <a:rPr lang="en-US" dirty="0" smtClean="0"/>
              <a:t>: desert fox; large ears keep it cool and fur color helps it blend. </a:t>
            </a:r>
          </a:p>
          <a:p>
            <a:endParaRPr lang="en-US" b="1" dirty="0"/>
          </a:p>
          <a:p>
            <a:r>
              <a:rPr lang="en-US" b="1" dirty="0" smtClean="0"/>
              <a:t>Arctic fox</a:t>
            </a:r>
            <a:r>
              <a:rPr lang="en-US" dirty="0" smtClean="0"/>
              <a:t>: cold north; small ears, legs, and nose reduce heat loss; winter coat is thicker and white.</a:t>
            </a:r>
          </a:p>
          <a:p>
            <a:endParaRPr lang="en-US" b="1" dirty="0"/>
          </a:p>
          <a:p>
            <a:r>
              <a:rPr lang="en-US" b="1" dirty="0" smtClean="0"/>
              <a:t>Red fox:</a:t>
            </a:r>
            <a:r>
              <a:rPr lang="en-US" dirty="0" smtClean="0"/>
              <a:t> grasslands/woodlands; body fur helps it blend with its surroundings. 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40889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184</TotalTime>
  <Words>1658</Words>
  <Application>Microsoft Office PowerPoint</Application>
  <PresentationFormat>On-screen Show (4:3)</PresentationFormat>
  <Paragraphs>275</Paragraphs>
  <Slides>57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8" baseType="lpstr">
      <vt:lpstr>Verve</vt:lpstr>
      <vt:lpstr>Chapter 2: Intro to Multicellular Organisms </vt:lpstr>
      <vt:lpstr>Unicellular vs. Multicellular</vt:lpstr>
      <vt:lpstr>Multicellular Kingdoms</vt:lpstr>
      <vt:lpstr>Levels of Organization</vt:lpstr>
      <vt:lpstr>Organ Systems lead to Organisms </vt:lpstr>
      <vt:lpstr>Chapter 2: Intro to Multicellular Organisms </vt:lpstr>
      <vt:lpstr>Adaptation</vt:lpstr>
      <vt:lpstr>Adaptation</vt:lpstr>
      <vt:lpstr>Adaptation Examples - Fox</vt:lpstr>
      <vt:lpstr>Adaptation</vt:lpstr>
      <vt:lpstr>Review… </vt:lpstr>
      <vt:lpstr>Review… </vt:lpstr>
      <vt:lpstr>Chapter 2: Intro to Multicellular Organisms </vt:lpstr>
      <vt:lpstr>The Sun’s Energy </vt:lpstr>
      <vt:lpstr>Photosynthesis </vt:lpstr>
      <vt:lpstr>Autotrophs </vt:lpstr>
      <vt:lpstr>Releasing Stored Energy</vt:lpstr>
      <vt:lpstr>Adapting to Environments </vt:lpstr>
      <vt:lpstr>Adapting to Environments </vt:lpstr>
      <vt:lpstr>Adapting to Environments </vt:lpstr>
      <vt:lpstr>Adapting to Environments </vt:lpstr>
      <vt:lpstr>Chapter 2: Intro to Multicellular Organisms </vt:lpstr>
      <vt:lpstr>Responding to Environments </vt:lpstr>
      <vt:lpstr>Responding to Gravity</vt:lpstr>
      <vt:lpstr>Responding to Touch</vt:lpstr>
      <vt:lpstr>Responding to Light </vt:lpstr>
      <vt:lpstr>Responding to Light </vt:lpstr>
      <vt:lpstr>Responding to Seasonal Changes</vt:lpstr>
      <vt:lpstr>Responding to Seasonal Changes</vt:lpstr>
      <vt:lpstr>Chapter 2: Intro to Multicellular Organisms </vt:lpstr>
      <vt:lpstr>Consumers &amp; Heterotrophs</vt:lpstr>
      <vt:lpstr>Obtaining Food</vt:lpstr>
      <vt:lpstr>Types of Consumers</vt:lpstr>
      <vt:lpstr>Processing Food </vt:lpstr>
      <vt:lpstr>Processing Food </vt:lpstr>
      <vt:lpstr>Releasing and Storing Energy </vt:lpstr>
      <vt:lpstr>Bringing in Oxygen</vt:lpstr>
      <vt:lpstr>Interacting with the Environment</vt:lpstr>
      <vt:lpstr>Behavior </vt:lpstr>
      <vt:lpstr>Individual Behavior</vt:lpstr>
      <vt:lpstr>Animals of the Same Species</vt:lpstr>
      <vt:lpstr>Animals of the Different Species</vt:lpstr>
      <vt:lpstr>Animals of the Different Species</vt:lpstr>
      <vt:lpstr>Seasonal Changes </vt:lpstr>
      <vt:lpstr>Chapter 2: Intro to Multicellular Organisms </vt:lpstr>
      <vt:lpstr>Decomposers </vt:lpstr>
      <vt:lpstr>Characteristics of Fungi</vt:lpstr>
      <vt:lpstr>Hyphae </vt:lpstr>
      <vt:lpstr>Sexual Reproduction of Fungi</vt:lpstr>
      <vt:lpstr>Asexual Reproduction of Fungi</vt:lpstr>
      <vt:lpstr>Mushrooms </vt:lpstr>
      <vt:lpstr>Molds</vt:lpstr>
      <vt:lpstr>Molds</vt:lpstr>
      <vt:lpstr>Yeasts </vt:lpstr>
      <vt:lpstr>Helpful Bacteria </vt:lpstr>
      <vt:lpstr>Lichen</vt:lpstr>
      <vt:lpstr>Harmful Bacteria </vt:lpstr>
    </vt:vector>
  </TitlesOfParts>
  <Company>Windows 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2: Intro to Multicellular Organisms</dc:title>
  <dc:creator>Cheryl</dc:creator>
  <cp:lastModifiedBy>Cheryl</cp:lastModifiedBy>
  <cp:revision>16</cp:revision>
  <dcterms:created xsi:type="dcterms:W3CDTF">2014-12-27T21:57:11Z</dcterms:created>
  <dcterms:modified xsi:type="dcterms:W3CDTF">2015-01-26T19:37:19Z</dcterms:modified>
</cp:coreProperties>
</file>